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38"/>
  </p:notesMasterIdLst>
  <p:sldIdLst>
    <p:sldId id="256" r:id="rId5"/>
    <p:sldId id="257" r:id="rId6"/>
    <p:sldId id="285" r:id="rId7"/>
    <p:sldId id="330" r:id="rId8"/>
    <p:sldId id="381" r:id="rId9"/>
    <p:sldId id="380" r:id="rId10"/>
    <p:sldId id="306" r:id="rId11"/>
    <p:sldId id="307" r:id="rId12"/>
    <p:sldId id="308" r:id="rId13"/>
    <p:sldId id="309" r:id="rId14"/>
    <p:sldId id="310" r:id="rId15"/>
    <p:sldId id="312" r:id="rId16"/>
    <p:sldId id="313" r:id="rId17"/>
    <p:sldId id="314" r:id="rId18"/>
    <p:sldId id="315" r:id="rId19"/>
    <p:sldId id="316" r:id="rId20"/>
    <p:sldId id="305" r:id="rId21"/>
    <p:sldId id="317" r:id="rId22"/>
    <p:sldId id="319" r:id="rId23"/>
    <p:sldId id="374" r:id="rId24"/>
    <p:sldId id="320" r:id="rId25"/>
    <p:sldId id="375" r:id="rId26"/>
    <p:sldId id="321" r:id="rId27"/>
    <p:sldId id="318" r:id="rId28"/>
    <p:sldId id="322" r:id="rId29"/>
    <p:sldId id="376" r:id="rId30"/>
    <p:sldId id="323" r:id="rId31"/>
    <p:sldId id="324" r:id="rId32"/>
    <p:sldId id="325" r:id="rId33"/>
    <p:sldId id="377" r:id="rId34"/>
    <p:sldId id="378" r:id="rId35"/>
    <p:sldId id="379" r:id="rId36"/>
    <p:sldId id="32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AD45"/>
    <a:srgbClr val="008EB0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262" autoAdjust="0"/>
  </p:normalViewPr>
  <p:slideViewPr>
    <p:cSldViewPr snapToGrid="0">
      <p:cViewPr varScale="1">
        <p:scale>
          <a:sx n="110" d="100"/>
          <a:sy n="110" d="100"/>
        </p:scale>
        <p:origin x="8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1637E-1179-47B6-87B9-B7FE59ACBCC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17949-7837-4E61-A957-B13FF27B3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5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19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767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2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2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3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3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7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8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7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5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7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4DDD-DAC7-46E7-B240-055226390D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72661"/>
            <a:ext cx="1828800" cy="34881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01600" y="137160"/>
            <a:ext cx="25400" cy="6583680"/>
          </a:xfrm>
          <a:prstGeom prst="line">
            <a:avLst/>
          </a:prstGeom>
          <a:ln w="25400">
            <a:solidFill>
              <a:srgbClr val="008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54000" y="320040"/>
            <a:ext cx="25400" cy="6217920"/>
          </a:xfrm>
          <a:prstGeom prst="line">
            <a:avLst/>
          </a:prstGeom>
          <a:ln w="25400">
            <a:solidFill>
              <a:srgbClr val="64A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22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2964238"/>
            <a:ext cx="7772400" cy="1129451"/>
          </a:xfrm>
        </p:spPr>
        <p:txBody>
          <a:bodyPr>
            <a:normAutofit fontScale="90000"/>
          </a:bodyPr>
          <a:lstStyle/>
          <a:p>
            <a:r>
              <a:rPr lang="en-US" dirty="0"/>
              <a:t>Inventory Level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344924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Lucía </a:t>
            </a:r>
            <a:r>
              <a:rPr lang="en-US" dirty="0" err="1"/>
              <a:t>Lapaz</a:t>
            </a:r>
            <a:r>
              <a:rPr lang="en-US" dirty="0"/>
              <a:t>, Brittany Ersery &amp; Jim Holsinger</a:t>
            </a:r>
          </a:p>
          <a:p>
            <a:r>
              <a:rPr lang="en-US" dirty="0"/>
              <a:t>Envision Technology Partners, Inc.</a:t>
            </a:r>
          </a:p>
          <a:p>
            <a:r>
              <a:rPr lang="en-US" dirty="0"/>
              <a:t>September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D7E53-87B1-409B-8132-E14834523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317" y="281766"/>
            <a:ext cx="4191363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5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On-Hand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Generates a list of Provider’s doses on-hand  </a:t>
            </a:r>
          </a:p>
          <a:p>
            <a:r>
              <a:rPr lang="en-US" dirty="0"/>
              <a:t>Search criteria include:</a:t>
            </a:r>
          </a:p>
          <a:p>
            <a:pPr lvl="1"/>
            <a:r>
              <a:rPr lang="en-US" dirty="0"/>
              <a:t>Inventory Location</a:t>
            </a:r>
          </a:p>
          <a:p>
            <a:pPr lvl="1"/>
            <a:r>
              <a:rPr lang="en-US" dirty="0"/>
              <a:t>Vaccine</a:t>
            </a:r>
          </a:p>
          <a:p>
            <a:pPr lvl="1"/>
            <a:r>
              <a:rPr lang="en-US" dirty="0"/>
              <a:t>NDC</a:t>
            </a:r>
          </a:p>
          <a:p>
            <a:pPr lvl="1"/>
            <a:r>
              <a:rPr lang="en-US" dirty="0"/>
              <a:t>Funding Source</a:t>
            </a:r>
          </a:p>
          <a:p>
            <a:pPr lvl="1"/>
            <a:r>
              <a:rPr lang="en-US" dirty="0"/>
              <a:t>Manufacturer</a:t>
            </a:r>
          </a:p>
          <a:p>
            <a:pPr lvl="1"/>
            <a:r>
              <a:rPr lang="en-US" dirty="0"/>
              <a:t>Lot Number</a:t>
            </a:r>
          </a:p>
          <a:p>
            <a:pPr lvl="1"/>
            <a:r>
              <a:rPr lang="en-US" dirty="0"/>
              <a:t>Expiration Date Range</a:t>
            </a:r>
          </a:p>
          <a:p>
            <a:r>
              <a:rPr lang="en-US" dirty="0"/>
              <a:t>Check box to include/exclude expired vaccine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06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Pending Transfers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pending inventory transfers</a:t>
            </a:r>
          </a:p>
          <a:p>
            <a:r>
              <a:rPr lang="en-US" dirty="0"/>
              <a:t> Search criteria include:</a:t>
            </a:r>
          </a:p>
          <a:p>
            <a:pPr lvl="1"/>
            <a:r>
              <a:rPr lang="en-US" dirty="0"/>
              <a:t>Source Inventory Location</a:t>
            </a:r>
          </a:p>
          <a:p>
            <a:pPr lvl="1"/>
            <a:r>
              <a:rPr lang="en-US" dirty="0"/>
              <a:t>Destination Inventory Location</a:t>
            </a:r>
          </a:p>
          <a:p>
            <a:pPr lvl="1"/>
            <a:r>
              <a:rPr lang="en-US" dirty="0"/>
              <a:t>Vaccine</a:t>
            </a:r>
          </a:p>
          <a:p>
            <a:pPr lvl="1"/>
            <a:r>
              <a:rPr lang="en-US" dirty="0"/>
              <a:t>Funding Source</a:t>
            </a:r>
          </a:p>
          <a:p>
            <a:pPr lvl="1"/>
            <a:r>
              <a:rPr lang="en-US" dirty="0"/>
              <a:t>Manufacturer</a:t>
            </a:r>
          </a:p>
          <a:p>
            <a:pPr lvl="1"/>
            <a:r>
              <a:rPr lang="en-US" dirty="0"/>
              <a:t>Lot Number</a:t>
            </a:r>
          </a:p>
          <a:p>
            <a:pPr lvl="1"/>
            <a:r>
              <a:rPr lang="en-US" dirty="0"/>
              <a:t>Transaction Date Range</a:t>
            </a:r>
          </a:p>
          <a:p>
            <a:r>
              <a:rPr lang="en-US" dirty="0"/>
              <a:t>Available as PDF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3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Transaction Inquiry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Generates a list of inventory transactions </a:t>
            </a:r>
          </a:p>
          <a:p>
            <a:r>
              <a:rPr lang="en-US" dirty="0"/>
              <a:t>Search criteria include:</a:t>
            </a:r>
          </a:p>
          <a:p>
            <a:pPr lvl="1"/>
            <a:r>
              <a:rPr lang="en-US" dirty="0"/>
              <a:t>Inventory Location</a:t>
            </a:r>
          </a:p>
          <a:p>
            <a:pPr lvl="1"/>
            <a:r>
              <a:rPr lang="en-US" dirty="0"/>
              <a:t>Vaccine</a:t>
            </a:r>
          </a:p>
          <a:p>
            <a:pPr lvl="1"/>
            <a:r>
              <a:rPr lang="en-US" dirty="0"/>
              <a:t>Funding Source</a:t>
            </a:r>
          </a:p>
          <a:p>
            <a:pPr lvl="1"/>
            <a:r>
              <a:rPr lang="en-US" dirty="0"/>
              <a:t>Manufacturer</a:t>
            </a:r>
          </a:p>
          <a:p>
            <a:pPr lvl="1"/>
            <a:r>
              <a:rPr lang="en-US" dirty="0"/>
              <a:t>Lot Number</a:t>
            </a:r>
          </a:p>
          <a:p>
            <a:pPr lvl="1"/>
            <a:r>
              <a:rPr lang="en-US" dirty="0"/>
              <a:t>Transaction Date Range</a:t>
            </a:r>
          </a:p>
          <a:p>
            <a:r>
              <a:rPr lang="en-US" dirty="0"/>
              <a:t>Available as PDF, HTML, Excel, or extract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95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Transfer Inquiry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Generates a list of inventory transfers </a:t>
            </a:r>
          </a:p>
          <a:p>
            <a:r>
              <a:rPr lang="en-US" dirty="0"/>
              <a:t>Search criteria include:</a:t>
            </a:r>
          </a:p>
          <a:p>
            <a:pPr lvl="1"/>
            <a:r>
              <a:rPr lang="en-US" dirty="0"/>
              <a:t>Source Inventory Location</a:t>
            </a:r>
          </a:p>
          <a:p>
            <a:pPr lvl="1"/>
            <a:r>
              <a:rPr lang="en-US" dirty="0"/>
              <a:t>Destination Inventory Location</a:t>
            </a:r>
          </a:p>
          <a:p>
            <a:pPr lvl="1"/>
            <a:r>
              <a:rPr lang="en-US" dirty="0"/>
              <a:t>Vaccine</a:t>
            </a:r>
          </a:p>
          <a:p>
            <a:pPr lvl="1"/>
            <a:r>
              <a:rPr lang="en-US" dirty="0"/>
              <a:t>Funding Source</a:t>
            </a:r>
          </a:p>
          <a:p>
            <a:pPr lvl="1"/>
            <a:r>
              <a:rPr lang="en-US" dirty="0"/>
              <a:t>Manufacturer</a:t>
            </a:r>
          </a:p>
          <a:p>
            <a:pPr lvl="1"/>
            <a:r>
              <a:rPr lang="en-US" dirty="0"/>
              <a:t>Lot Number</a:t>
            </a:r>
          </a:p>
          <a:p>
            <a:pPr lvl="1"/>
            <a:r>
              <a:rPr lang="en-US" dirty="0"/>
              <a:t>Transaction Date Range</a:t>
            </a:r>
          </a:p>
          <a:p>
            <a:r>
              <a:rPr lang="en-US" dirty="0"/>
              <a:t>Available as PDF, HTML, or extract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1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Immunization Report (VFC and State)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Monthly Immunization Report (MIR) for publicly-funded vaccines belonging to a closed inventory reconciliation</a:t>
            </a:r>
          </a:p>
          <a:p>
            <a:r>
              <a:rPr lang="en-US" dirty="0"/>
              <a:t>Search criteria include:</a:t>
            </a:r>
          </a:p>
          <a:p>
            <a:pPr lvl="1"/>
            <a:r>
              <a:rPr lang="en-US" dirty="0"/>
              <a:t>Inventory Location</a:t>
            </a:r>
          </a:p>
          <a:p>
            <a:pPr lvl="1"/>
            <a:r>
              <a:rPr lang="en-US" dirty="0"/>
              <a:t>Reconciliation Begin Date Range</a:t>
            </a:r>
          </a:p>
          <a:p>
            <a:pPr lvl="1"/>
            <a:r>
              <a:rPr lang="en-US" dirty="0"/>
              <a:t>Reconciliation End Date Range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66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/>
          <a:lstStyle/>
          <a:p>
            <a:r>
              <a:rPr lang="en-US" dirty="0"/>
              <a:t>Possible Duplicate Inventory Report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752472"/>
            <a:ext cx="8103870" cy="45307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Generates a list of inventory line items with the same lot number and stored in the same inventory location</a:t>
            </a:r>
          </a:p>
          <a:p>
            <a:r>
              <a:rPr lang="en-US" dirty="0"/>
              <a:t>Search criteria include:</a:t>
            </a:r>
          </a:p>
          <a:p>
            <a:pPr lvl="1"/>
            <a:r>
              <a:rPr lang="en-US" dirty="0"/>
              <a:t>Inventory Location</a:t>
            </a:r>
          </a:p>
          <a:p>
            <a:pPr lvl="1"/>
            <a:r>
              <a:rPr lang="en-US" dirty="0"/>
              <a:t>Vaccine</a:t>
            </a:r>
          </a:p>
          <a:p>
            <a:pPr lvl="1"/>
            <a:r>
              <a:rPr lang="en-US" dirty="0"/>
              <a:t>Funding Source</a:t>
            </a:r>
          </a:p>
          <a:p>
            <a:pPr lvl="1"/>
            <a:r>
              <a:rPr lang="en-US" dirty="0"/>
              <a:t>Manufacturer</a:t>
            </a:r>
          </a:p>
          <a:p>
            <a:pPr lvl="1"/>
            <a:r>
              <a:rPr lang="en-US" dirty="0"/>
              <a:t>Lot Number</a:t>
            </a:r>
          </a:p>
          <a:p>
            <a:pPr lvl="1"/>
            <a:r>
              <a:rPr lang="en-US" dirty="0"/>
              <a:t>Expiration Date Range</a:t>
            </a:r>
          </a:p>
          <a:p>
            <a:r>
              <a:rPr lang="en-US" dirty="0"/>
              <a:t>Edit/adjust inventory line items to resolve duplicates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16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Unaccounted for Doses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Identifies inventory transactions per inventory location with </a:t>
            </a:r>
            <a:r>
              <a:rPr lang="en-US" b="1" dirty="0"/>
              <a:t>Unaccounted For</a:t>
            </a:r>
            <a:r>
              <a:rPr lang="en-US" dirty="0"/>
              <a:t> adjustment reasons</a:t>
            </a:r>
          </a:p>
          <a:p>
            <a:r>
              <a:rPr lang="en-US" b="1" dirty="0"/>
              <a:t>Unaccounted For</a:t>
            </a:r>
            <a:r>
              <a:rPr lang="en-US" dirty="0"/>
              <a:t> adjustment reasons are determined based on the "Include in the Unaccounted For Bucket Flag" on the </a:t>
            </a:r>
            <a:r>
              <a:rPr lang="en-US" i="1" dirty="0"/>
              <a:t>Inventory Adjustment Reasons </a:t>
            </a:r>
            <a:r>
              <a:rPr lang="en-US" dirty="0"/>
              <a:t>code table</a:t>
            </a:r>
          </a:p>
          <a:p>
            <a:r>
              <a:rPr lang="en-US" dirty="0"/>
              <a:t>Option to filter transactions by:</a:t>
            </a:r>
          </a:p>
          <a:p>
            <a:pPr lvl="1"/>
            <a:r>
              <a:rPr lang="en-US" dirty="0"/>
              <a:t>Funding Source</a:t>
            </a:r>
          </a:p>
          <a:p>
            <a:pPr lvl="1"/>
            <a:r>
              <a:rPr lang="en-US" dirty="0"/>
              <a:t>Vaccine Group</a:t>
            </a:r>
          </a:p>
          <a:p>
            <a:pPr lvl="1"/>
            <a:r>
              <a:rPr lang="en-US" dirty="0"/>
              <a:t>Multiple date ranges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30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Management - Vaccine Reports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30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Order Management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419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Shipment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VTrckS shipments imported into WebIZ</a:t>
            </a:r>
          </a:p>
          <a:p>
            <a:r>
              <a:rPr lang="en-US" dirty="0"/>
              <a:t>Output includes status per line item:</a:t>
            </a:r>
          </a:p>
          <a:p>
            <a:pPr lvl="1"/>
            <a:r>
              <a:rPr lang="en-US" dirty="0"/>
              <a:t>Pending</a:t>
            </a:r>
          </a:p>
          <a:p>
            <a:pPr lvl="1"/>
            <a:r>
              <a:rPr lang="en-US" dirty="0"/>
              <a:t>Received</a:t>
            </a:r>
          </a:p>
          <a:p>
            <a:pPr lvl="1"/>
            <a:r>
              <a:rPr lang="en-US" dirty="0"/>
              <a:t>Dismissed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3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Inventory Management - Vaccine Reports</a:t>
            </a:r>
          </a:p>
          <a:p>
            <a:r>
              <a:rPr lang="en-US" dirty="0"/>
              <a:t>Vaccine Order Management Reports</a:t>
            </a:r>
          </a:p>
          <a:p>
            <a:r>
              <a:rPr lang="en-US" dirty="0"/>
              <a:t>VFC Program Management Reports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75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0572F-CCAF-4350-86B3-8AA114BE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Order Inquiry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E4EBE-58BB-4CBF-A0D5-7DD45F87F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vaccine order status detail by fund type.</a:t>
            </a:r>
          </a:p>
          <a:p>
            <a:r>
              <a:rPr lang="en-US" dirty="0"/>
              <a:t> A summary is included at the end of the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F307E-4059-494D-A903-8588978C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7DE6E2-0E44-4787-8B07-12CF973F5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484" y="3025740"/>
            <a:ext cx="7563032" cy="269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41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Order Status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the status of VTrckS orders meeting search criteria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7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B60D4-CC13-4001-B7C8-ADF36E30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Return Inquiry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D566-B8B8-4006-B1A0-3F9056F43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6550"/>
            <a:ext cx="7886700" cy="4351338"/>
          </a:xfrm>
        </p:spPr>
        <p:txBody>
          <a:bodyPr/>
          <a:lstStyle/>
          <a:p>
            <a:r>
              <a:rPr lang="en-US" dirty="0"/>
              <a:t>Generates vaccine return status detail by fund type. </a:t>
            </a:r>
          </a:p>
          <a:p>
            <a:r>
              <a:rPr lang="en-US" dirty="0"/>
              <a:t>Summary includes total number of vaccines returned.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F6D72-EAD1-4419-A1DA-D7852761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D917B3-D843-4CAE-983D-860792AE6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80" y="3081143"/>
            <a:ext cx="8040840" cy="213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730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Return Status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the status of VTrckS returns meeting search criteria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44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Order Management Reports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36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VFC Program Management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66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B1DC74-03BC-486F-8EB4-FC89CA20F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Program Enrollments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BAE6B2-68CF-491F-9A91-9DBDF22A6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enrollment statuses for clinics based on date range. </a:t>
            </a:r>
          </a:p>
          <a:p>
            <a:r>
              <a:rPr lang="en-US" dirty="0"/>
              <a:t>Provides ability to track and identify clinics that need to submit a new enrollment.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79B6D-05AD-4252-B321-8B193D13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76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 Log Aging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most recent approved temperature log(s) for selected VFC clinics(s)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42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VFC/VTrckS Site Order Configuration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view of VTrckS vaccine order settings for selected provider/clinic(s), including:</a:t>
            </a:r>
          </a:p>
          <a:p>
            <a:pPr lvl="1"/>
            <a:r>
              <a:rPr lang="en-US" dirty="0"/>
              <a:t>VFC PIN</a:t>
            </a:r>
          </a:p>
          <a:p>
            <a:pPr lvl="1"/>
            <a:r>
              <a:rPr lang="en-US" dirty="0"/>
              <a:t>Assigned days of the month for ordering</a:t>
            </a:r>
          </a:p>
          <a:p>
            <a:pPr lvl="1"/>
            <a:r>
              <a:rPr lang="en-US" dirty="0"/>
              <a:t>Vaccine intent approval</a:t>
            </a:r>
          </a:p>
          <a:p>
            <a:pPr lvl="1"/>
            <a:r>
              <a:rPr lang="en-US" dirty="0"/>
              <a:t>Allowed number of doses per order</a:t>
            </a:r>
          </a:p>
          <a:p>
            <a:pPr lvl="1"/>
            <a:r>
              <a:rPr lang="en-US" dirty="0"/>
              <a:t>Allowed cost per order</a:t>
            </a:r>
          </a:p>
          <a:p>
            <a:pPr lvl="1"/>
            <a:r>
              <a:rPr lang="en-US" dirty="0"/>
              <a:t>VTrckS status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225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VFC/VTrckS Site Shipping Configuration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view of VTrckS shipping settings for the selected provider/clinic(s), including:</a:t>
            </a:r>
          </a:p>
          <a:p>
            <a:pPr lvl="1"/>
            <a:r>
              <a:rPr lang="en-US" dirty="0"/>
              <a:t>VFC Contact(s)</a:t>
            </a:r>
          </a:p>
          <a:p>
            <a:pPr lvl="1"/>
            <a:r>
              <a:rPr lang="en-US" dirty="0"/>
              <a:t>Shipping Address</a:t>
            </a:r>
          </a:p>
          <a:p>
            <a:pPr lvl="1"/>
            <a:r>
              <a:rPr lang="en-US" dirty="0"/>
              <a:t>Delivery Hours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5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Management - Vaccine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2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012E6-35F6-4F80-883F-C3008EFFE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Closed Reconciliation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D3F6A-686C-4127-95A9-FE6B57B37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the Last Reconciliation Close date for VFC Providers/Clinics with active inventory locations.</a:t>
            </a:r>
          </a:p>
          <a:p>
            <a:r>
              <a:rPr lang="en-US" dirty="0"/>
              <a:t>Available in Excel format.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41F57-30EB-4D86-9DF7-A2F08A19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574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87210-2A71-464E-AB12-70F7D75A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Recent VFC Temperature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F5B36-682F-4CB6-9ED2-7225C773F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report does not have any search criteria.</a:t>
            </a:r>
          </a:p>
          <a:p>
            <a:r>
              <a:rPr lang="en-US" dirty="0"/>
              <a:t>Simply click Run Report to generate an Excel spreadsheet of the most recent uploaded temperature log readings for all VFC Provider/Clinic storage units and associated thermometers.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100A9-8FB5-4CB3-9233-7C8FF7C4A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339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F257A-C366-41B7-A538-05A2E61B2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VFC Provider/Clinic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F0459-572F-490F-BBCB-006D56ABD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VFC staff to generate a listing of the provider populations for clinics, so that they may enter the population values into VTrckS.</a:t>
            </a:r>
          </a:p>
          <a:p>
            <a:r>
              <a:rPr lang="en-US" dirty="0"/>
              <a:t>Available in PDF format.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26FC7-1EED-445C-8C99-34E31845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120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VFC Program Management Reports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0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273303" cy="1325563"/>
          </a:xfrm>
        </p:spPr>
        <p:txBody>
          <a:bodyPr/>
          <a:lstStyle/>
          <a:p>
            <a:r>
              <a:rPr lang="en-US" dirty="0"/>
              <a:t>Count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 list of current inventory items in the selected inventory location.</a:t>
            </a:r>
          </a:p>
          <a:p>
            <a:r>
              <a:rPr lang="en-US" dirty="0"/>
              <a:t>Users can print this report when counting their inventory before creating a new reconciliation. </a:t>
            </a:r>
          </a:p>
          <a:p>
            <a:r>
              <a:rPr lang="en-US" dirty="0"/>
              <a:t>Report is also available on the reconciliation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6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273303" cy="1325563"/>
          </a:xfrm>
        </p:spPr>
        <p:txBody>
          <a:bodyPr/>
          <a:lstStyle/>
          <a:p>
            <a:r>
              <a:rPr lang="en-US" dirty="0"/>
              <a:t>Inventory Transactions by Reconciliation Bucket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 list of inventory transactions organized by reconciliation bucket for a closed reconciliation. </a:t>
            </a:r>
          </a:p>
          <a:p>
            <a:r>
              <a:rPr lang="en-US" dirty="0"/>
              <a:t>Useful in resolving problematic inventory items.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7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273303" cy="1325563"/>
          </a:xfrm>
        </p:spPr>
        <p:txBody>
          <a:bodyPr/>
          <a:lstStyle/>
          <a:p>
            <a:r>
              <a:rPr lang="en-US" dirty="0"/>
              <a:t>Aggregate Inventory Reconciliation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information about reconciliation(s) for aggregate inventory location(s)</a:t>
            </a:r>
          </a:p>
          <a:p>
            <a:r>
              <a:rPr lang="en-US" dirty="0"/>
              <a:t>Detailed listing of all vaccine received, administered, wasted, etc. across all reconciliations during a specified date range</a:t>
            </a:r>
          </a:p>
          <a:p>
            <a:r>
              <a:rPr lang="en-US" dirty="0"/>
              <a:t>Similar to </a:t>
            </a:r>
            <a:r>
              <a:rPr lang="en-US" i="1" dirty="0"/>
              <a:t>Vaccine Inventory Reconciliation Worksheet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5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Vaccinations Report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693273"/>
            <a:ext cx="7886700" cy="4351338"/>
          </a:xfrm>
        </p:spPr>
        <p:txBody>
          <a:bodyPr/>
          <a:lstStyle/>
          <a:p>
            <a:r>
              <a:rPr lang="en-US" dirty="0"/>
              <a:t>Generates a list of doses administered from a specific provider’s inventory location(s)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94A42A-8C2A-4127-A385-91C92F2BB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45" y="2728676"/>
            <a:ext cx="7722709" cy="228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99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Administered Doses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657177"/>
            <a:ext cx="7886700" cy="4351338"/>
          </a:xfrm>
        </p:spPr>
        <p:txBody>
          <a:bodyPr/>
          <a:lstStyle/>
          <a:p>
            <a:r>
              <a:rPr lang="en-US" dirty="0"/>
              <a:t>Generates a list of doses administered by a clinic over a certain time period</a:t>
            </a:r>
          </a:p>
          <a:p>
            <a:r>
              <a:rPr lang="en-US" dirty="0"/>
              <a:t>Providers with inventory locations set to aggregate reporting should use this report when completing inventory reconciliations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976440-3D09-4711-878D-9B3E23CDB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35" y="3832846"/>
            <a:ext cx="7787930" cy="172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47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Adjustment Inquiry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inventory adjustment transactions </a:t>
            </a:r>
          </a:p>
          <a:p>
            <a:r>
              <a:rPr lang="en-US" dirty="0"/>
              <a:t>Search criteria include:</a:t>
            </a:r>
          </a:p>
          <a:p>
            <a:pPr lvl="1"/>
            <a:r>
              <a:rPr lang="en-US" dirty="0"/>
              <a:t>Inventory Location</a:t>
            </a:r>
          </a:p>
          <a:p>
            <a:pPr lvl="1"/>
            <a:r>
              <a:rPr lang="en-US" dirty="0"/>
              <a:t>Vaccine</a:t>
            </a:r>
          </a:p>
          <a:p>
            <a:pPr lvl="1"/>
            <a:r>
              <a:rPr lang="en-US" dirty="0"/>
              <a:t>Funding Source</a:t>
            </a:r>
          </a:p>
          <a:p>
            <a:pPr lvl="1"/>
            <a:r>
              <a:rPr lang="en-US" dirty="0"/>
              <a:t>Manufacturer</a:t>
            </a:r>
          </a:p>
          <a:p>
            <a:pPr lvl="1"/>
            <a:r>
              <a:rPr lang="en-US" dirty="0"/>
              <a:t>Adjustment Reasons</a:t>
            </a:r>
          </a:p>
          <a:p>
            <a:pPr lvl="1"/>
            <a:r>
              <a:rPr lang="en-US" dirty="0"/>
              <a:t>Transaction Date Range</a:t>
            </a:r>
          </a:p>
          <a:p>
            <a:r>
              <a:rPr lang="en-US" dirty="0"/>
              <a:t>Available as PDF, HTML, or extract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4C81DB5D1E6641A88DDF6843018E83" ma:contentTypeVersion="6" ma:contentTypeDescription="Create a new document." ma:contentTypeScope="" ma:versionID="8d149b11f440d4c316771849f73f691a">
  <xsd:schema xmlns:xsd="http://www.w3.org/2001/XMLSchema" xmlns:xs="http://www.w3.org/2001/XMLSchema" xmlns:p="http://schemas.microsoft.com/office/2006/metadata/properties" xmlns:ns1="http://schemas.microsoft.com/sharepoint/v3" xmlns:ns2="4EE6E770-F36A-476A-9E0D-43F1801ED4A0" xmlns:ns3="4ee6e770-f36a-476a-9e0d-43f1801ed4a0" xmlns:ns4="d73a4e6c-5551-41b0-b103-f651b384f51f" targetNamespace="http://schemas.microsoft.com/office/2006/metadata/properties" ma:root="true" ma:fieldsID="36eec05ebb352cd9cc3d388fffc0ae4b" ns1:_="" ns2:_="" ns3:_="" ns4:_="">
    <xsd:import namespace="http://schemas.microsoft.com/sharepoint/v3"/>
    <xsd:import namespace="4EE6E770-F36A-476A-9E0D-43F1801ED4A0"/>
    <xsd:import namespace="4ee6e770-f36a-476a-9e0d-43f1801ed4a0"/>
    <xsd:import namespace="d73a4e6c-5551-41b0-b103-f651b384f51f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Document_x0020_Status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6E770-F36A-476A-9E0D-43F1801ED4A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format="Dropdown" ma:internalName="Document_x0020_Type">
      <xsd:simpleType>
        <xsd:restriction base="dms:Choice">
          <xsd:enumeration value="Migrated"/>
          <xsd:enumeration value="Governance"/>
          <xsd:enumeration value="Initiation"/>
          <xsd:enumeration value="Planning"/>
          <xsd:enumeration value="Requirements"/>
          <xsd:enumeration value="Design"/>
          <xsd:enumeration value="Development"/>
          <xsd:enumeration value="Testing"/>
          <xsd:enumeration value="Implementation"/>
          <xsd:enumeration value="Post-implementation"/>
          <xsd:enumeration value="Disposition"/>
          <xsd:enumeration value="Procurement"/>
          <xsd:enumeration value="Request for Change"/>
        </xsd:restriction>
      </xsd:simpleType>
    </xsd:element>
    <xsd:element name="Document_x0020_Status" ma:index="9" ma:displayName="Document Status" ma:format="Dropdown" ma:internalName="Document_x0020_Status">
      <xsd:simpleType>
        <xsd:restriction base="dms:Choice">
          <xsd:enumeration value="Draft"/>
          <xsd:enumeration value="In-review"/>
          <xsd:enumeration value="Final"/>
          <xsd:enumeration value="Approved"/>
          <xsd:enumeration value="Migra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6e770-f36a-476a-9e0d-43f1801ed4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a4e6c-5551-41b0-b103-f651b384f5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ocument_x0020_Type xmlns="4EE6E770-F36A-476A-9E0D-43F1801ED4A0">Implementation</Document_x0020_Type>
    <Document_x0020_Status xmlns="4EE6E770-F36A-476A-9E0D-43F1801ED4A0">Final</Document_x0020_Status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ED1A033-D51F-4702-B015-4A42AB7E98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3E3DDD-ADC5-4759-8B64-26C8ACDB7D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6E770-F36A-476A-9E0D-43F1801ED4A0"/>
    <ds:schemaRef ds:uri="4ee6e770-f36a-476a-9e0d-43f1801ed4a0"/>
    <ds:schemaRef ds:uri="d73a4e6c-5551-41b0-b103-f651b384f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52AE15-206D-466C-90E7-BCE92701A50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73a4e6c-5551-41b0-b103-f651b384f51f"/>
    <ds:schemaRef ds:uri="http://purl.org/dc/elements/1.1/"/>
    <ds:schemaRef ds:uri="http://schemas.microsoft.com/office/2006/metadata/properties"/>
    <ds:schemaRef ds:uri="4EE6E770-F36A-476A-9E0D-43F1801ED4A0"/>
    <ds:schemaRef ds:uri="http://schemas.microsoft.com/sharepoint/v3"/>
    <ds:schemaRef ds:uri="4ee6e770-f36a-476a-9e0d-43f1801ed4a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928</Words>
  <Application>Microsoft Office PowerPoint</Application>
  <PresentationFormat>On-screen Show (4:3)</PresentationFormat>
  <Paragraphs>194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Gill Sans MT</vt:lpstr>
      <vt:lpstr>Office Theme</vt:lpstr>
      <vt:lpstr>Inventory Level Reporting</vt:lpstr>
      <vt:lpstr>Agenda</vt:lpstr>
      <vt:lpstr>Inventory Management - Vaccine Reports</vt:lpstr>
      <vt:lpstr>Count Sheet</vt:lpstr>
      <vt:lpstr>Inventory Transactions by Reconciliation Bucket</vt:lpstr>
      <vt:lpstr>Aggregate Inventory Reconciliation</vt:lpstr>
      <vt:lpstr>Daily Vaccinations Report</vt:lpstr>
      <vt:lpstr>Aggregate Administered Doses</vt:lpstr>
      <vt:lpstr>Inventory Adjustment Inquiry</vt:lpstr>
      <vt:lpstr>Inventory On-Hand</vt:lpstr>
      <vt:lpstr>Inventory Pending Transfers</vt:lpstr>
      <vt:lpstr>Inventory Transaction Inquiry</vt:lpstr>
      <vt:lpstr>Inventory Transfer Inquiry</vt:lpstr>
      <vt:lpstr>Monthly Immunization Report (VFC and State)</vt:lpstr>
      <vt:lpstr>Possible Duplicate Inventory Report</vt:lpstr>
      <vt:lpstr>Unaccounted for Doses</vt:lpstr>
      <vt:lpstr>Inventory Management - Vaccine Reports</vt:lpstr>
      <vt:lpstr>Vaccine Order Management Reports</vt:lpstr>
      <vt:lpstr>Vaccine Shipment</vt:lpstr>
      <vt:lpstr>Vaccine Order Inquiry</vt:lpstr>
      <vt:lpstr>Vaccine Order Status</vt:lpstr>
      <vt:lpstr>Vaccine Return Inquiry</vt:lpstr>
      <vt:lpstr>Vaccine Return Status</vt:lpstr>
      <vt:lpstr>Vaccine Order Management Reports</vt:lpstr>
      <vt:lpstr>VFC Program Management Reports</vt:lpstr>
      <vt:lpstr>Vaccine Program Enrollments</vt:lpstr>
      <vt:lpstr>Temp Log Aging</vt:lpstr>
      <vt:lpstr>VFC/VTrckS Site Order Configuration</vt:lpstr>
      <vt:lpstr>VFC/VTrckS Site Shipping Configuration</vt:lpstr>
      <vt:lpstr>Last Closed Reconciliation</vt:lpstr>
      <vt:lpstr>Most Recent VFC Temperature Readings</vt:lpstr>
      <vt:lpstr>VFC Provider/Clinic Population</vt:lpstr>
      <vt:lpstr>VFC Program Management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Dais</dc:creator>
  <cp:lastModifiedBy>Worrell, Gary</cp:lastModifiedBy>
  <cp:revision>102</cp:revision>
  <dcterms:created xsi:type="dcterms:W3CDTF">2015-01-05T05:05:49Z</dcterms:created>
  <dcterms:modified xsi:type="dcterms:W3CDTF">2019-09-04T15:39:57Z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0x010100D84C81DB5D1E6641A88DDF6843018E83</vt:lpwstr>
  </property>
</Properties>
</file>